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4" d="100"/>
          <a:sy n="74" d="100"/>
        </p:scale>
        <p:origin x="35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1695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TO USE THESE SLIDES: project them at a PTA meeting or school assembly and present for about ten minutes. The Guide (the print booklet) has the full Friday Circle script, printable role cards, and notebook pages — this deck is just to explain the idea and recruit helpers.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with this. Say it slowly. The room already knows this is true about their own children.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It spreads sideways, child to child — which is why one small corner on a Friday can shift a whole school.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“why” a parent needs to hear. It is not another class — it is a different way of thinking, built by habit.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Actually do this live. Ninety seconds of demonstration convinces a room more than any explanation. Keep it light and warm.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Make the ask concrete and small. Pass around a sheet for the four volunteers before you leave the room.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Point them to the Guide (the print booklet) — that is the working document. This deck was only to get them to yes.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End on the ask. Have the volunteer sign-up sheet ready.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5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CFE0D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SimpleJoySaralAnand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3786988" y="1325880"/>
            <a:ext cx="1005840" cy="1005840"/>
          </a:xfrm>
          <a:prstGeom prst="ellipse">
            <a:avLst/>
          </a:prstGeom>
          <a:solidFill>
            <a:srgbClr val="E0A11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448" y="1577340"/>
            <a:ext cx="502920" cy="5029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1428" y="1325880"/>
            <a:ext cx="1005840" cy="1005840"/>
          </a:xfrm>
          <a:prstGeom prst="ellipse">
            <a:avLst/>
          </a:prstGeom>
          <a:solidFill>
            <a:srgbClr val="E0A11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2888" y="1577340"/>
            <a:ext cx="502920" cy="502920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6255868" y="1325880"/>
            <a:ext cx="1005840" cy="1005840"/>
          </a:xfrm>
          <a:prstGeom prst="ellipse">
            <a:avLst/>
          </a:prstGeom>
          <a:solidFill>
            <a:srgbClr val="E0A11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7328" y="1577340"/>
            <a:ext cx="502920" cy="502920"/>
          </a:xfrm>
          <a:prstGeom prst="rect">
            <a:avLst/>
          </a:prstGeom>
        </p:spPr>
      </p:pic>
      <p:sp>
        <p:nvSpPr>
          <p:cNvPr id="9" name="Shape 4"/>
          <p:cNvSpPr/>
          <p:nvPr/>
        </p:nvSpPr>
        <p:spPr>
          <a:xfrm>
            <a:off x="7490308" y="1325880"/>
            <a:ext cx="1005840" cy="1005840"/>
          </a:xfrm>
          <a:prstGeom prst="ellipse">
            <a:avLst/>
          </a:prstGeom>
          <a:solidFill>
            <a:srgbClr val="E0A11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1768" y="1577340"/>
            <a:ext cx="502920" cy="5029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40080" y="2697480"/>
            <a:ext cx="1091153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kern="0" spc="300" dirty="0">
                <a:solidFill>
                  <a:srgbClr val="E0A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PTA KIT · SLIDES TO RECRUIT YOUR VOLUNTEERS</a:t>
            </a:r>
            <a:endParaRPr lang="en-US" sz="1500" dirty="0"/>
          </a:p>
        </p:txBody>
      </p:sp>
      <p:sp>
        <p:nvSpPr>
          <p:cNvPr id="12" name="Text 6"/>
          <p:cNvSpPr/>
          <p:nvPr/>
        </p:nvSpPr>
        <p:spPr>
          <a:xfrm>
            <a:off x="640080" y="3108960"/>
            <a:ext cx="10911535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Start a Friday Noticing Circle</a:t>
            </a:r>
            <a:endParaRPr lang="en-US" sz="440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 your school.</a:t>
            </a:r>
            <a:endParaRPr lang="en-US" sz="4400" dirty="0"/>
          </a:p>
        </p:txBody>
      </p:sp>
      <p:sp>
        <p:nvSpPr>
          <p:cNvPr id="13" name="Text 7"/>
          <p:cNvSpPr/>
          <p:nvPr/>
        </p:nvSpPr>
        <p:spPr>
          <a:xfrm>
            <a:off x="640080" y="4892040"/>
            <a:ext cx="1091153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DCEC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ten-minute pitch to present at a PTA meeting or assembly — and sign up your first four volunteers.</a:t>
            </a:r>
            <a:endParaRPr lang="en-US" sz="1800" dirty="0"/>
          </a:p>
        </p:txBody>
      </p:sp>
      <p:sp>
        <p:nvSpPr>
          <p:cNvPr id="14" name="Text 8"/>
          <p:cNvSpPr/>
          <p:nvPr/>
        </p:nvSpPr>
        <p:spPr>
          <a:xfrm>
            <a:off x="640080" y="6035040"/>
            <a:ext cx="1091153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BFE0D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“Don’t be awed. Create awe.”     ·     No Entrepreneur Left Unsprouted.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E3A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828800"/>
            <a:ext cx="109728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Every child is born noticing everything —</a:t>
            </a:r>
            <a:endParaRPr lang="en-US" sz="400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and afraid of nothing.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6118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i="1" dirty="0">
                <a:solidFill>
                  <a:srgbClr val="DCECE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Then the world slowly teaches them to stop.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40080" y="466344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E0A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Here is a fifteen-minute weekly habit that keeps that spark alive. And it costs nothing.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1153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B982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IDEA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640080" y="777240"/>
            <a:ext cx="822960" cy="822960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20" y="982980"/>
            <a:ext cx="411480" cy="4114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691640" y="749808"/>
            <a:ext cx="9814255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500" b="1" dirty="0">
                <a:solidFill>
                  <a:srgbClr val="1450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Friday Noticing Circle</a:t>
            </a:r>
            <a:endParaRPr lang="en-US" sz="3500" dirty="0"/>
          </a:p>
        </p:txBody>
      </p:sp>
      <p:sp>
        <p:nvSpPr>
          <p:cNvPr id="6" name="Text 3"/>
          <p:cNvSpPr/>
          <p:nvPr/>
        </p:nvSpPr>
        <p:spPr>
          <a:xfrm>
            <a:off x="640080" y="18288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200" dirty="0">
                <a:solidFill>
                  <a:srgbClr val="1C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Fifteen minutes, every Friday, before pickup. A small circle of children share one thing they noticed that week — a problem, a gap, an idea.</a:t>
            </a:r>
            <a:endParaRPr lang="en-US" sz="2200" dirty="0"/>
          </a:p>
        </p:txBody>
      </p:sp>
      <p:sp>
        <p:nvSpPr>
          <p:cNvPr id="7" name="Shape 4"/>
          <p:cNvSpPr/>
          <p:nvPr/>
        </p:nvSpPr>
        <p:spPr>
          <a:xfrm>
            <a:off x="640080" y="3291840"/>
            <a:ext cx="10927080" cy="2194560"/>
          </a:xfrm>
          <a:prstGeom prst="roundRect">
            <a:avLst>
              <a:gd name="adj" fmla="val 4583"/>
            </a:avLst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097280" y="3291840"/>
            <a:ext cx="1005840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 grading. No winners. Just noticing, out loud, together —</a:t>
            </a:r>
            <a:endParaRPr lang="en-US" sz="260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until it becomes how the whole school sees the world.</a:t>
            </a:r>
            <a:endParaRPr lang="en-US" sz="2600" dirty="0"/>
          </a:p>
        </p:txBody>
      </p:sp>
      <p:sp>
        <p:nvSpPr>
          <p:cNvPr id="9" name="Text 6"/>
          <p:cNvSpPr/>
          <p:nvPr/>
        </p:nvSpPr>
        <p:spPr>
          <a:xfrm>
            <a:off x="640080" y="647395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8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SimpleJoySaralAnand   ·   PTA Kit · Recruitment Slides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7711135" y="6473952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8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simplejoyfamily.com/pta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1153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B982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WORKS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640080" y="777240"/>
            <a:ext cx="822960" cy="822960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20" y="982980"/>
            <a:ext cx="411480" cy="4114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691640" y="749808"/>
            <a:ext cx="9814255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500" b="1" dirty="0">
                <a:solidFill>
                  <a:srgbClr val="1450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receiving to generating</a:t>
            </a:r>
            <a:endParaRPr lang="en-US" sz="3500" dirty="0"/>
          </a:p>
        </p:txBody>
      </p:sp>
      <p:sp>
        <p:nvSpPr>
          <p:cNvPr id="6" name="Text 3"/>
          <p:cNvSpPr/>
          <p:nvPr/>
        </p:nvSpPr>
        <p:spPr>
          <a:xfrm>
            <a:off x="640080" y="192024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45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Children receive all day — instructions, facts, right answers.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640080" y="269748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800" b="1" dirty="0">
                <a:solidFill>
                  <a:srgbClr val="1450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Circle asks them to generate: to notice, to wonder, and to form their own idea.</a:t>
            </a:r>
            <a:endParaRPr lang="en-US" sz="2800" dirty="0"/>
          </a:p>
        </p:txBody>
      </p:sp>
      <p:sp>
        <p:nvSpPr>
          <p:cNvPr id="8" name="Shape 5"/>
          <p:cNvSpPr/>
          <p:nvPr/>
        </p:nvSpPr>
        <p:spPr>
          <a:xfrm>
            <a:off x="640080" y="4297680"/>
            <a:ext cx="10927080" cy="1280160"/>
          </a:xfrm>
          <a:prstGeom prst="roundRect">
            <a:avLst>
              <a:gd name="adj" fmla="val 7857"/>
            </a:avLst>
          </a:prstGeom>
          <a:solidFill>
            <a:srgbClr val="EAF1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1097280" y="4297680"/>
            <a:ext cx="100584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dirty="0">
                <a:solidFill>
                  <a:srgbClr val="1C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single shift, practiced every week, changes how a child meets every problem — for the rest of their life.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640080" y="647395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8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SimpleJoySaralAnand   ·   PTA Kit · Recruitment Slides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7711135" y="6473952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8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simplejoyfamily.com/pta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1153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B982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IT WITH THE ROOM · RIGHT NOW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640080" y="777240"/>
            <a:ext cx="822960" cy="822960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20" y="982980"/>
            <a:ext cx="411480" cy="4114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691640" y="749808"/>
            <a:ext cx="9814255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500" b="1" dirty="0">
                <a:solidFill>
                  <a:srgbClr val="1450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Let’s try it — together</a:t>
            </a:r>
            <a:endParaRPr lang="en-US" sz="3500" dirty="0"/>
          </a:p>
        </p:txBody>
      </p:sp>
      <p:sp>
        <p:nvSpPr>
          <p:cNvPr id="6" name="Shape 3"/>
          <p:cNvSpPr/>
          <p:nvPr/>
        </p:nvSpPr>
        <p:spPr>
          <a:xfrm>
            <a:off x="640080" y="1828800"/>
            <a:ext cx="10927080" cy="1371600"/>
          </a:xfrm>
          <a:prstGeom prst="roundRect">
            <a:avLst>
              <a:gd name="adj" fmla="val 7333"/>
            </a:avLst>
          </a:prstGeom>
          <a:solidFill>
            <a:srgbClr val="EAF1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960120" y="2212848"/>
            <a:ext cx="603504" cy="603504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960120" y="2212848"/>
            <a:ext cx="603504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16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716" dirty="0"/>
          </a:p>
        </p:txBody>
      </p:sp>
      <p:sp>
        <p:nvSpPr>
          <p:cNvPr id="9" name="Text 6"/>
          <p:cNvSpPr/>
          <p:nvPr/>
        </p:nvSpPr>
        <p:spPr>
          <a:xfrm>
            <a:off x="1828800" y="2011680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450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Breathe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1828800" y="2487168"/>
            <a:ext cx="9418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5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slow square breath, everyone. In — two, three, four. Hold. Out — two, three, four.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640080" y="3310128"/>
            <a:ext cx="10927080" cy="1371600"/>
          </a:xfrm>
          <a:prstGeom prst="roundRect">
            <a:avLst>
              <a:gd name="adj" fmla="val 7333"/>
            </a:avLst>
          </a:prstGeom>
          <a:solidFill>
            <a:srgbClr val="EAF1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960120" y="3694176"/>
            <a:ext cx="603504" cy="603504"/>
          </a:xfrm>
          <a:prstGeom prst="ellipse">
            <a:avLst/>
          </a:prstGeom>
          <a:solidFill>
            <a:srgbClr val="E0A11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960120" y="3694176"/>
            <a:ext cx="603504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16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716" dirty="0"/>
          </a:p>
        </p:txBody>
      </p:sp>
      <p:sp>
        <p:nvSpPr>
          <p:cNvPr id="14" name="Text 11"/>
          <p:cNvSpPr/>
          <p:nvPr/>
        </p:nvSpPr>
        <p:spPr>
          <a:xfrm>
            <a:off x="1828800" y="3493008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450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Ask</a:t>
            </a:r>
            <a:endParaRPr lang="en-US" sz="1900" dirty="0"/>
          </a:p>
        </p:txBody>
      </p:sp>
      <p:sp>
        <p:nvSpPr>
          <p:cNvPr id="15" name="Text 12"/>
          <p:cNvSpPr/>
          <p:nvPr/>
        </p:nvSpPr>
        <p:spPr>
          <a:xfrm>
            <a:off x="1828800" y="3968496"/>
            <a:ext cx="9418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5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“What did you notice on the way here today?” Take three answers from the room.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640080" y="4791456"/>
            <a:ext cx="10927080" cy="1371600"/>
          </a:xfrm>
          <a:prstGeom prst="roundRect">
            <a:avLst>
              <a:gd name="adj" fmla="val 7333"/>
            </a:avLst>
          </a:prstGeom>
          <a:solidFill>
            <a:srgbClr val="EAF1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960120" y="5175504"/>
            <a:ext cx="603504" cy="603504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960120" y="5175504"/>
            <a:ext cx="603504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16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716" dirty="0"/>
          </a:p>
        </p:txBody>
      </p:sp>
      <p:sp>
        <p:nvSpPr>
          <p:cNvPr id="19" name="Text 16"/>
          <p:cNvSpPr/>
          <p:nvPr/>
        </p:nvSpPr>
        <p:spPr>
          <a:xfrm>
            <a:off x="1828800" y="4974336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450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Respond</a:t>
            </a:r>
            <a:endParaRPr lang="en-US" sz="1900" dirty="0"/>
          </a:p>
        </p:txBody>
      </p:sp>
      <p:sp>
        <p:nvSpPr>
          <p:cNvPr id="20" name="Text 17"/>
          <p:cNvSpPr/>
          <p:nvPr/>
        </p:nvSpPr>
        <p:spPr>
          <a:xfrm>
            <a:off x="1828800" y="5449824"/>
            <a:ext cx="9418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5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each one, say only: “That’s interesting. Tell me more.” Notice how it opens up.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640080" y="647395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8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SimpleJoySaralAnand   ·   PTA Kit · Recruitment Slides</a:t>
            </a:r>
            <a:endParaRPr lang="en-US" sz="1000" dirty="0"/>
          </a:p>
        </p:txBody>
      </p:sp>
      <p:sp>
        <p:nvSpPr>
          <p:cNvPr id="22" name="Text 19"/>
          <p:cNvSpPr/>
          <p:nvPr/>
        </p:nvSpPr>
        <p:spPr>
          <a:xfrm>
            <a:off x="7711135" y="6473952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8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simplejoyfamily.com/pta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1153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B982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HERE IS WHAT WE NEED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640080" y="777240"/>
            <a:ext cx="822960" cy="822960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20" y="982980"/>
            <a:ext cx="411480" cy="4114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691640" y="749808"/>
            <a:ext cx="9814255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500" b="1" dirty="0">
                <a:solidFill>
                  <a:srgbClr val="1450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Two small things</a:t>
            </a:r>
            <a:endParaRPr lang="en-US" sz="3500" dirty="0"/>
          </a:p>
        </p:txBody>
      </p:sp>
      <p:sp>
        <p:nvSpPr>
          <p:cNvPr id="6" name="Shape 3"/>
          <p:cNvSpPr/>
          <p:nvPr/>
        </p:nvSpPr>
        <p:spPr>
          <a:xfrm>
            <a:off x="640080" y="1783080"/>
            <a:ext cx="10927080" cy="1965960"/>
          </a:xfrm>
          <a:prstGeom prst="roundRect">
            <a:avLst>
              <a:gd name="adj" fmla="val 5116"/>
            </a:avLst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1005840" y="2057400"/>
            <a:ext cx="7315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E0A1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4600" dirty="0"/>
          </a:p>
        </p:txBody>
      </p:sp>
      <p:sp>
        <p:nvSpPr>
          <p:cNvPr id="8" name="Text 5"/>
          <p:cNvSpPr/>
          <p:nvPr/>
        </p:nvSpPr>
        <p:spPr>
          <a:xfrm>
            <a:off x="2011680" y="1965960"/>
            <a:ext cx="9144000" cy="1600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volunteers.</a:t>
            </a:r>
            <a:endParaRPr lang="en-US" sz="18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solidFill>
                  <a:srgbClr val="DCEC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each: the Circle Host, the Notebook Keeper, the Story Catcher, and the Bridge. Small roles — no one carries it alone.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640080" y="3977640"/>
            <a:ext cx="10927080" cy="1783080"/>
          </a:xfrm>
          <a:prstGeom prst="roundRect">
            <a:avLst>
              <a:gd name="adj" fmla="val 5641"/>
            </a:avLst>
          </a:prstGeom>
          <a:solidFill>
            <a:srgbClr val="EAF1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1005840" y="4206240"/>
            <a:ext cx="7315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1450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4600" dirty="0"/>
          </a:p>
        </p:txBody>
      </p:sp>
      <p:sp>
        <p:nvSpPr>
          <p:cNvPr id="11" name="Text 8"/>
          <p:cNvSpPr/>
          <p:nvPr/>
        </p:nvSpPr>
        <p:spPr>
          <a:xfrm>
            <a:off x="2011680" y="4160520"/>
            <a:ext cx="91440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solidFill>
                  <a:srgbClr val="1C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parent: ask one question a week.</a:t>
            </a:r>
            <a:endParaRPr lang="en-US" sz="18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solidFill>
                  <a:srgbClr val="45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home, ask your child what they noticed. That is the whole ask.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40080" y="647395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8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SimpleJoySaralAnand   ·   PTA Kit · Recruitment Slides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7711135" y="6473952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8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simplejoyfamily.com/pta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1153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B982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ALL FREE, AND READY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640080" y="777240"/>
            <a:ext cx="822960" cy="822960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20" y="982980"/>
            <a:ext cx="411480" cy="4114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691640" y="749808"/>
            <a:ext cx="9814255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500" b="1" dirty="0">
                <a:solidFill>
                  <a:srgbClr val="1450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Your first Circle can run this Friday</a:t>
            </a:r>
            <a:endParaRPr lang="en-US" sz="3500" dirty="0"/>
          </a:p>
        </p:txBody>
      </p:sp>
      <p:sp>
        <p:nvSpPr>
          <p:cNvPr id="6" name="Text 3"/>
          <p:cNvSpPr/>
          <p:nvPr/>
        </p:nvSpPr>
        <p:spPr>
          <a:xfrm>
            <a:off x="640080" y="182880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454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Download the free PTA Guide — it has everything you need to run it, with no training:</a:t>
            </a:r>
            <a:endParaRPr lang="en-US" sz="2000" dirty="0"/>
          </a:p>
        </p:txBody>
      </p:sp>
      <p:sp>
        <p:nvSpPr>
          <p:cNvPr id="7" name="Shape 4"/>
          <p:cNvSpPr/>
          <p:nvPr/>
        </p:nvSpPr>
        <p:spPr>
          <a:xfrm>
            <a:off x="640080" y="2697480"/>
            <a:ext cx="640080" cy="640080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100" y="2857500"/>
            <a:ext cx="320040" cy="32004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508760" y="269748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1C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word-for-word 15-minute script</a:t>
            </a:r>
            <a:endParaRPr lang="en-US" sz="1900" dirty="0"/>
          </a:p>
        </p:txBody>
      </p:sp>
      <p:sp>
        <p:nvSpPr>
          <p:cNvPr id="10" name="Shape 6"/>
          <p:cNvSpPr/>
          <p:nvPr/>
        </p:nvSpPr>
        <p:spPr>
          <a:xfrm>
            <a:off x="640080" y="3566160"/>
            <a:ext cx="640080" cy="640080"/>
          </a:xfrm>
          <a:prstGeom prst="ellipse">
            <a:avLst/>
          </a:prstGeom>
          <a:solidFill>
            <a:srgbClr val="E0A11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100" y="3726180"/>
            <a:ext cx="320040" cy="32004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508760" y="356616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1C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Printable role cards for the four volunteers</a:t>
            </a:r>
            <a:endParaRPr lang="en-US" sz="1900" dirty="0"/>
          </a:p>
        </p:txBody>
      </p:sp>
      <p:sp>
        <p:nvSpPr>
          <p:cNvPr id="13" name="Shape 8"/>
          <p:cNvSpPr/>
          <p:nvPr/>
        </p:nvSpPr>
        <p:spPr>
          <a:xfrm>
            <a:off x="640080" y="4434840"/>
            <a:ext cx="640080" cy="640080"/>
          </a:xfrm>
          <a:prstGeom prst="ellipse">
            <a:avLst/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4594860"/>
            <a:ext cx="320040" cy="32004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508760" y="443484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1C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 Notebook pages to photocopy for every child</a:t>
            </a:r>
            <a:endParaRPr lang="en-US" sz="1900" dirty="0"/>
          </a:p>
        </p:txBody>
      </p:sp>
      <p:sp>
        <p:nvSpPr>
          <p:cNvPr id="16" name="Shape 10"/>
          <p:cNvSpPr/>
          <p:nvPr/>
        </p:nvSpPr>
        <p:spPr>
          <a:xfrm>
            <a:off x="640080" y="5440680"/>
            <a:ext cx="10927080" cy="777240"/>
          </a:xfrm>
          <a:prstGeom prst="roundRect">
            <a:avLst>
              <a:gd name="adj" fmla="val 12941"/>
            </a:avLst>
          </a:prstGeom>
          <a:solidFill>
            <a:srgbClr val="1450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1"/>
          <p:cNvSpPr/>
          <p:nvPr/>
        </p:nvSpPr>
        <p:spPr>
          <a:xfrm>
            <a:off x="640080" y="5440680"/>
            <a:ext cx="109270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Get the free Guide at  simplejoyfamily.com/pta</a:t>
            </a:r>
            <a:endParaRPr lang="en-US" sz="2200" dirty="0"/>
          </a:p>
        </p:txBody>
      </p:sp>
      <p:sp>
        <p:nvSpPr>
          <p:cNvPr id="18" name="Text 12"/>
          <p:cNvSpPr/>
          <p:nvPr/>
        </p:nvSpPr>
        <p:spPr>
          <a:xfrm>
            <a:off x="640080" y="647395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8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SimpleJoySaralAnand   ·   PTA Kit · Recruitment Slides</a:t>
            </a:r>
            <a:endParaRPr lang="en-US" sz="1000" dirty="0"/>
          </a:p>
        </p:txBody>
      </p:sp>
      <p:sp>
        <p:nvSpPr>
          <p:cNvPr id="19" name="Text 13"/>
          <p:cNvSpPr/>
          <p:nvPr/>
        </p:nvSpPr>
        <p:spPr>
          <a:xfrm>
            <a:off x="7711135" y="6473952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86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simplejoyfamily.com/pta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45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103120"/>
            <a:ext cx="10972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Who’s in?</a:t>
            </a:r>
            <a:endParaRPr lang="en-US" sz="6000" dirty="0"/>
          </a:p>
        </p:txBody>
      </p:sp>
      <p:sp>
        <p:nvSpPr>
          <p:cNvPr id="3" name="Text 1"/>
          <p:cNvSpPr/>
          <p:nvPr/>
        </p:nvSpPr>
        <p:spPr>
          <a:xfrm>
            <a:off x="640080" y="338328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DCEC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volunteers. One corner. Fifteen minutes this Friday.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640080" y="429768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E0A1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Entrepreneur Left Unsprouted.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640080" y="59436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BFE0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Guide + these Slides  ·  simplejoyfamily.com/pta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735</Words>
  <Application>Microsoft Office PowerPoint</Application>
  <PresentationFormat>Widescreen</PresentationFormat>
  <Paragraphs>76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Vishnu Shanker</cp:lastModifiedBy>
  <cp:revision>1</cp:revision>
  <dcterms:created xsi:type="dcterms:W3CDTF">2026-07-26T21:15:48Z</dcterms:created>
  <dcterms:modified xsi:type="dcterms:W3CDTF">2026-07-29T00:21:57Z</dcterms:modified>
</cp:coreProperties>
</file>