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3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975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this on your own — about 20 minutes. By the end you can run the weekly session with any child in your care. Consistency matters more than expertise.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in staff meetings — it shows continuity in practice: a thread picked back up, not a program restarted.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Record these dated observations in the notebook or your notes. The pattern tells the story better than any scale — and never labels the child.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Print this slide and keep it wherever sessions happen. New or relief staff can run a session from this card alone.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wait for a formal rollout. One child, one steady session this week, is the whole beginning.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are about to become the steady adult for a child who may not have had one. Reach us at simplejoyfamily.com/institutional.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steady, caring adult is the single strongest factor. Our job is to make that steadiness a routine that does not depend on any one person staying.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matters more than any other slide. A child spoken of as "at-risk" hears a ceiling; an "entrepreneur-in-waiting" hears a future. Use the second, always.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Memorize these four. When unsure mid-session, return to them — you cannot get it wrong if you breathe, ask one real question, write it exactly, and say tell me more.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it yourself before a session — it settles you too. Count out loud together the first weeks.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Never grade or correct. Restraint is the intervention.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Fits a real shift; any trained staff member can run it. If you only have 15 minutes, keep Settle + Notice + Close.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Write this into intake and discharge: the Idea Notebook goes with the child. Train receiving staff to open it and continue.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 mistakes come from doing too much. Restraint — not fixing, not grading — is what makes a child open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5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CFE0D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SimpleJoySaralAnand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3786988" y="1417320"/>
            <a:ext cx="1005840" cy="100584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448" y="1668780"/>
            <a:ext cx="502920" cy="502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1428" y="1417320"/>
            <a:ext cx="1005840" cy="100584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2888" y="1668780"/>
            <a:ext cx="502920" cy="50292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6255868" y="1417320"/>
            <a:ext cx="1005840" cy="100584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328" y="1668780"/>
            <a:ext cx="502920" cy="502920"/>
          </a:xfrm>
          <a:prstGeom prst="rect">
            <a:avLst/>
          </a:prstGeom>
        </p:spPr>
      </p:pic>
      <p:sp>
        <p:nvSpPr>
          <p:cNvPr id="9" name="Shape 4"/>
          <p:cNvSpPr/>
          <p:nvPr/>
        </p:nvSpPr>
        <p:spPr>
          <a:xfrm>
            <a:off x="7490308" y="1417320"/>
            <a:ext cx="1005840" cy="100584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1768" y="1668780"/>
            <a:ext cx="502920" cy="5029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40080" y="2834640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300" dirty="0">
                <a:solidFill>
                  <a:srgbClr val="E0A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INSTITUTIONAL PRACTICE</a:t>
            </a:r>
            <a:endParaRPr lang="en-US" sz="1600" dirty="0"/>
          </a:p>
        </p:txBody>
      </p:sp>
      <p:sp>
        <p:nvSpPr>
          <p:cNvPr id="12" name="Text 6"/>
          <p:cNvSpPr/>
          <p:nvPr/>
        </p:nvSpPr>
        <p:spPr>
          <a:xfrm>
            <a:off x="640080" y="3291840"/>
            <a:ext cx="1091153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self-study training for staff</a:t>
            </a:r>
            <a:endParaRPr lang="en-US" sz="5200" dirty="0"/>
          </a:p>
        </p:txBody>
      </p:sp>
      <p:sp>
        <p:nvSpPr>
          <p:cNvPr id="13" name="Text 7"/>
          <p:cNvSpPr/>
          <p:nvPr/>
        </p:nvSpPr>
        <p:spPr>
          <a:xfrm>
            <a:off x="640080" y="461772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800" dirty="0">
                <a:solidFill>
                  <a:srgbClr val="DCEC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homes · foster agencies · shelters · schools serving children in care.</a:t>
            </a:r>
            <a:endParaRPr lang="en-US" sz="180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1800" dirty="0">
                <a:solidFill>
                  <a:srgbClr val="DCEC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trainer required — read this deck, then run your first session this week.</a:t>
            </a:r>
            <a:endParaRPr lang="en-US" sz="1800" dirty="0"/>
          </a:p>
        </p:txBody>
      </p:sp>
      <p:sp>
        <p:nvSpPr>
          <p:cNvPr id="14" name="Text 8"/>
          <p:cNvSpPr/>
          <p:nvPr/>
        </p:nvSpPr>
        <p:spPr>
          <a:xfrm>
            <a:off x="640080" y="6080760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i="1" dirty="0">
                <a:solidFill>
                  <a:srgbClr val="BFE0D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“Don’t be awed. Create awe.”     ·     No Entrepreneur Left Unsprouted.</a:t>
            </a:r>
            <a:endParaRPr lang="en-US" sz="1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3A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749808"/>
            <a:ext cx="1051560" cy="105156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970" y="1012698"/>
            <a:ext cx="525780" cy="5257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965960" y="822960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E0A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moment of continuity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40080" y="2148840"/>
            <a:ext cx="1097280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33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time she reached us, the notebook had been through three placements. We didn’t start over. We just read the last page and asked her what she’d noticed since.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40080" y="512064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E0A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YASMINE’S CASE WORKER  ·  CAIRO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982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MEASURING CHANGE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749808"/>
            <a:ext cx="804672" cy="804672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950976"/>
            <a:ext cx="402336" cy="4023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64208" y="731520"/>
            <a:ext cx="990569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Observe growth — without a risk score</a:t>
            </a:r>
            <a:endParaRPr lang="en-US" sz="3500" dirty="0"/>
          </a:p>
        </p:txBody>
      </p:sp>
      <p:sp>
        <p:nvSpPr>
          <p:cNvPr id="6" name="Text 3"/>
          <p:cNvSpPr/>
          <p:nvPr/>
        </p:nvSpPr>
        <p:spPr>
          <a:xfrm>
            <a:off x="640080" y="1783080"/>
            <a:ext cx="10972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never reduce a child to a number. You watch for signs the entrepreneurial mind is waking, and note them in plain language.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640080" y="2560320"/>
            <a:ext cx="5303520" cy="1572768"/>
          </a:xfrm>
          <a:prstGeom prst="roundRect">
            <a:avLst>
              <a:gd name="adj" fmla="val 6395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932688" y="2944368"/>
            <a:ext cx="822960" cy="82296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428" y="3150108"/>
            <a:ext cx="411480" cy="411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920240" y="2816352"/>
            <a:ext cx="3886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Notices more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1920240" y="3337560"/>
            <a:ext cx="3886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Brings things unprompted; “I saw that…”.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172200" y="2560320"/>
            <a:ext cx="5303520" cy="1572768"/>
          </a:xfrm>
          <a:prstGeom prst="roundRect">
            <a:avLst>
              <a:gd name="adj" fmla="val 6395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6464808" y="2944368"/>
            <a:ext cx="822960" cy="82296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0548" y="3150108"/>
            <a:ext cx="411480" cy="41148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452360" y="2816352"/>
            <a:ext cx="3886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Says more</a:t>
            </a:r>
            <a:endParaRPr lang="en-US" sz="1750" dirty="0"/>
          </a:p>
        </p:txBody>
      </p:sp>
      <p:sp>
        <p:nvSpPr>
          <p:cNvPr id="16" name="Text 11"/>
          <p:cNvSpPr/>
          <p:nvPr/>
        </p:nvSpPr>
        <p:spPr>
          <a:xfrm>
            <a:off x="7452360" y="3337560"/>
            <a:ext cx="3886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Longer answers; volunteers ideas.</a:t>
            </a:r>
            <a:endParaRPr lang="en-US" sz="1400" dirty="0"/>
          </a:p>
        </p:txBody>
      </p:sp>
      <p:sp>
        <p:nvSpPr>
          <p:cNvPr id="17" name="Shape 12"/>
          <p:cNvSpPr/>
          <p:nvPr/>
        </p:nvSpPr>
        <p:spPr>
          <a:xfrm>
            <a:off x="640080" y="4297680"/>
            <a:ext cx="5303520" cy="1572768"/>
          </a:xfrm>
          <a:prstGeom prst="roundRect">
            <a:avLst>
              <a:gd name="adj" fmla="val 6395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932688" y="4681728"/>
            <a:ext cx="822960" cy="82296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8428" y="4887468"/>
            <a:ext cx="411480" cy="41148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920240" y="4553712"/>
            <a:ext cx="3886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Tries things</a:t>
            </a:r>
            <a:endParaRPr lang="en-US" sz="1750" dirty="0"/>
          </a:p>
        </p:txBody>
      </p:sp>
      <p:sp>
        <p:nvSpPr>
          <p:cNvPr id="21" name="Text 15"/>
          <p:cNvSpPr/>
          <p:nvPr/>
        </p:nvSpPr>
        <p:spPr>
          <a:xfrm>
            <a:off x="1920240" y="5074920"/>
            <a:ext cx="3886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Acts on an idea between sessions.</a:t>
            </a:r>
            <a:endParaRPr lang="en-US" sz="1400" dirty="0"/>
          </a:p>
        </p:txBody>
      </p:sp>
      <p:sp>
        <p:nvSpPr>
          <p:cNvPr id="22" name="Shape 16"/>
          <p:cNvSpPr/>
          <p:nvPr/>
        </p:nvSpPr>
        <p:spPr>
          <a:xfrm>
            <a:off x="6172200" y="4297680"/>
            <a:ext cx="5303520" cy="1572768"/>
          </a:xfrm>
          <a:prstGeom prst="roundRect">
            <a:avLst>
              <a:gd name="adj" fmla="val 6395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17"/>
          <p:cNvSpPr/>
          <p:nvPr/>
        </p:nvSpPr>
        <p:spPr>
          <a:xfrm>
            <a:off x="6464808" y="4681728"/>
            <a:ext cx="822960" cy="82296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0548" y="4887468"/>
            <a:ext cx="411480" cy="41148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452360" y="4553712"/>
            <a:ext cx="3886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Returns to the notebook</a:t>
            </a:r>
            <a:endParaRPr lang="en-US" sz="1750" dirty="0"/>
          </a:p>
        </p:txBody>
      </p:sp>
      <p:sp>
        <p:nvSpPr>
          <p:cNvPr id="26" name="Text 19"/>
          <p:cNvSpPr/>
          <p:nvPr/>
        </p:nvSpPr>
        <p:spPr>
          <a:xfrm>
            <a:off x="7452360" y="5074920"/>
            <a:ext cx="3886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Asks to read old pages; adds on their own.</a:t>
            </a:r>
            <a:endParaRPr lang="en-US" sz="1400" dirty="0"/>
          </a:p>
        </p:txBody>
      </p:sp>
      <p:sp>
        <p:nvSpPr>
          <p:cNvPr id="27" name="Text 20"/>
          <p:cNvSpPr/>
          <p:nvPr/>
        </p:nvSpPr>
        <p:spPr>
          <a:xfrm>
            <a:off x="640080" y="647395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SimpleJoySaralAnand   Institutional Training</a:t>
            </a:r>
            <a:endParaRPr lang="en-US" sz="1000" dirty="0"/>
          </a:p>
        </p:txBody>
      </p:sp>
      <p:sp>
        <p:nvSpPr>
          <p:cNvPr id="28" name="Text 21"/>
          <p:cNvSpPr/>
          <p:nvPr/>
        </p:nvSpPr>
        <p:spPr>
          <a:xfrm>
            <a:off x="7711135" y="64739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Entrepreneur Left Unsprouted.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982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THIS BY YOU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749808"/>
            <a:ext cx="804672" cy="804672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950976"/>
            <a:ext cx="402336" cy="4023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64208" y="731520"/>
            <a:ext cx="990569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whole session, on one card</a:t>
            </a:r>
            <a:endParaRPr lang="en-US" sz="3500" dirty="0"/>
          </a:p>
        </p:txBody>
      </p:sp>
      <p:sp>
        <p:nvSpPr>
          <p:cNvPr id="6" name="Shape 3"/>
          <p:cNvSpPr/>
          <p:nvPr/>
        </p:nvSpPr>
        <p:spPr>
          <a:xfrm>
            <a:off x="640080" y="1737360"/>
            <a:ext cx="10927080" cy="4434840"/>
          </a:xfrm>
          <a:prstGeom prst="roundRect">
            <a:avLst>
              <a:gd name="adj" fmla="val 2268"/>
            </a:avLst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1097280" y="2084832"/>
            <a:ext cx="548640" cy="54864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440" y="2221992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828800" y="2084832"/>
            <a:ext cx="9418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0A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BREATHE    </a:t>
            </a: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cycles of box breathing, together.</a:t>
            </a:r>
            <a:endParaRPr lang="en-US" sz="1800" dirty="0"/>
          </a:p>
        </p:txBody>
      </p:sp>
      <p:sp>
        <p:nvSpPr>
          <p:cNvPr id="10" name="Shape 6"/>
          <p:cNvSpPr/>
          <p:nvPr/>
        </p:nvSpPr>
        <p:spPr>
          <a:xfrm>
            <a:off x="1097280" y="2743200"/>
            <a:ext cx="548640" cy="54864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440" y="2880360"/>
            <a:ext cx="274320" cy="27432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828800" y="2743200"/>
            <a:ext cx="9418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0A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ASK    </a:t>
            </a: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of the five questions. Then wait.</a:t>
            </a:r>
            <a:endParaRPr lang="en-US" sz="1800" dirty="0"/>
          </a:p>
        </p:txBody>
      </p:sp>
      <p:sp>
        <p:nvSpPr>
          <p:cNvPr id="13" name="Shape 8"/>
          <p:cNvSpPr/>
          <p:nvPr/>
        </p:nvSpPr>
        <p:spPr>
          <a:xfrm>
            <a:off x="1097280" y="3401568"/>
            <a:ext cx="548640" cy="54864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440" y="3538728"/>
            <a:ext cx="274320" cy="27432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828800" y="3401568"/>
            <a:ext cx="9418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0A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WRITE    </a:t>
            </a: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answer, word for word, in the child’s notebook.</a:t>
            </a:r>
            <a:endParaRPr lang="en-US" sz="1800" dirty="0"/>
          </a:p>
        </p:txBody>
      </p:sp>
      <p:sp>
        <p:nvSpPr>
          <p:cNvPr id="16" name="Shape 10"/>
          <p:cNvSpPr/>
          <p:nvPr/>
        </p:nvSpPr>
        <p:spPr>
          <a:xfrm>
            <a:off x="1097280" y="4059936"/>
            <a:ext cx="548640" cy="54864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4440" y="4197096"/>
            <a:ext cx="274320" cy="27432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828800" y="4059936"/>
            <a:ext cx="9418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0A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DEEPEN    </a:t>
            </a: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“Tell me more.” / “What made you notice that?”</a:t>
            </a:r>
            <a:endParaRPr lang="en-US" sz="1800" dirty="0"/>
          </a:p>
        </p:txBody>
      </p:sp>
      <p:sp>
        <p:nvSpPr>
          <p:cNvPr id="19" name="Shape 12"/>
          <p:cNvSpPr/>
          <p:nvPr/>
        </p:nvSpPr>
        <p:spPr>
          <a:xfrm>
            <a:off x="1097280" y="4718304"/>
            <a:ext cx="548640" cy="54864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4440" y="4855464"/>
            <a:ext cx="274320" cy="274320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1828800" y="4718304"/>
            <a:ext cx="9418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0A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ONE TRY    </a:t>
            </a: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one small thing to attempt before next time.</a:t>
            </a:r>
            <a:endParaRPr lang="en-US" sz="1800" dirty="0"/>
          </a:p>
        </p:txBody>
      </p:sp>
      <p:sp>
        <p:nvSpPr>
          <p:cNvPr id="22" name="Shape 14"/>
          <p:cNvSpPr/>
          <p:nvPr/>
        </p:nvSpPr>
        <p:spPr>
          <a:xfrm>
            <a:off x="1097280" y="5376672"/>
            <a:ext cx="548640" cy="54864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4440" y="5513832"/>
            <a:ext cx="274320" cy="274320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1828800" y="5376672"/>
            <a:ext cx="9418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0A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· CLOSE    </a:t>
            </a: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it back. The notebook stays with — and travels with — the child.</a:t>
            </a:r>
            <a:endParaRPr lang="en-US" sz="1800" dirty="0"/>
          </a:p>
        </p:txBody>
      </p:sp>
      <p:sp>
        <p:nvSpPr>
          <p:cNvPr id="25" name="Text 16"/>
          <p:cNvSpPr/>
          <p:nvPr/>
        </p:nvSpPr>
        <p:spPr>
          <a:xfrm>
            <a:off x="640080" y="647395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SimpleJoySaralAnand   Institutional Training</a:t>
            </a:r>
            <a:endParaRPr lang="en-US" sz="1000" dirty="0"/>
          </a:p>
        </p:txBody>
      </p:sp>
      <p:sp>
        <p:nvSpPr>
          <p:cNvPr id="26" name="Text 17"/>
          <p:cNvSpPr/>
          <p:nvPr/>
        </p:nvSpPr>
        <p:spPr>
          <a:xfrm>
            <a:off x="7711135" y="64739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Entrepreneur Left Unsprouted.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982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READING TO DOING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749808"/>
            <a:ext cx="804672" cy="804672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950976"/>
            <a:ext cx="402336" cy="4023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64208" y="731520"/>
            <a:ext cx="990569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Start this week</a:t>
            </a:r>
            <a:endParaRPr lang="en-US" sz="3500" dirty="0"/>
          </a:p>
        </p:txBody>
      </p:sp>
      <p:sp>
        <p:nvSpPr>
          <p:cNvPr id="6" name="Shape 3"/>
          <p:cNvSpPr/>
          <p:nvPr/>
        </p:nvSpPr>
        <p:spPr>
          <a:xfrm>
            <a:off x="640080" y="1874520"/>
            <a:ext cx="603504" cy="603504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40080" y="1874520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16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716" dirty="0"/>
          </a:p>
        </p:txBody>
      </p:sp>
      <p:sp>
        <p:nvSpPr>
          <p:cNvPr id="8" name="Text 5"/>
          <p:cNvSpPr/>
          <p:nvPr/>
        </p:nvSpPr>
        <p:spPr>
          <a:xfrm>
            <a:off x="1463040" y="1874520"/>
            <a:ext cx="103327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one child and a regular weekly time and place.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640080" y="2651760"/>
            <a:ext cx="603504" cy="603504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40080" y="2651760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16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716" dirty="0"/>
          </a:p>
        </p:txBody>
      </p:sp>
      <p:sp>
        <p:nvSpPr>
          <p:cNvPr id="11" name="Text 8"/>
          <p:cNvSpPr/>
          <p:nvPr/>
        </p:nvSpPr>
        <p:spPr>
          <a:xfrm>
            <a:off x="1463040" y="2651760"/>
            <a:ext cx="103327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the child an Idea Notebook that is theirs to keep.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640080" y="3429000"/>
            <a:ext cx="603504" cy="603504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40080" y="3429000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16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716" dirty="0"/>
          </a:p>
        </p:txBody>
      </p:sp>
      <p:sp>
        <p:nvSpPr>
          <p:cNvPr id="14" name="Text 11"/>
          <p:cNvSpPr/>
          <p:nvPr/>
        </p:nvSpPr>
        <p:spPr>
          <a:xfrm>
            <a:off x="1463040" y="3429000"/>
            <a:ext cx="103327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one-card summary once more (previous slide).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640080" y="4206240"/>
            <a:ext cx="603504" cy="603504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40080" y="4206240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16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716" dirty="0"/>
          </a:p>
        </p:txBody>
      </p:sp>
      <p:sp>
        <p:nvSpPr>
          <p:cNvPr id="17" name="Text 14"/>
          <p:cNvSpPr/>
          <p:nvPr/>
        </p:nvSpPr>
        <p:spPr>
          <a:xfrm>
            <a:off x="1463040" y="4206240"/>
            <a:ext cx="103327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one 45-minute session from the card.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640080" y="4983480"/>
            <a:ext cx="603504" cy="603504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640080" y="4983480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16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716" dirty="0"/>
          </a:p>
        </p:txBody>
      </p:sp>
      <p:sp>
        <p:nvSpPr>
          <p:cNvPr id="20" name="Text 17"/>
          <p:cNvSpPr/>
          <p:nvPr/>
        </p:nvSpPr>
        <p:spPr>
          <a:xfrm>
            <a:off x="1463040" y="4983480"/>
            <a:ext cx="103327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 what you observed — in plain words, dated.</a:t>
            </a:r>
            <a:endParaRPr lang="en-US" sz="1800" dirty="0"/>
          </a:p>
        </p:txBody>
      </p:sp>
      <p:sp>
        <p:nvSpPr>
          <p:cNvPr id="21" name="Shape 18"/>
          <p:cNvSpPr/>
          <p:nvPr/>
        </p:nvSpPr>
        <p:spPr>
          <a:xfrm>
            <a:off x="640080" y="5760720"/>
            <a:ext cx="603504" cy="603504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40080" y="5760720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16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716" dirty="0"/>
          </a:p>
        </p:txBody>
      </p:sp>
      <p:sp>
        <p:nvSpPr>
          <p:cNvPr id="23" name="Text 20"/>
          <p:cNvSpPr/>
          <p:nvPr/>
        </p:nvSpPr>
        <p:spPr>
          <a:xfrm>
            <a:off x="1463040" y="5760720"/>
            <a:ext cx="103327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the continuity rule into your intake and discharge steps.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640080" y="647395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SimpleJoySaralAnand   Institutional Training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7711135" y="64739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Entrepreneur Left Unsprouted.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45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015588" y="1234440"/>
            <a:ext cx="896112" cy="896112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9616" y="1458468"/>
            <a:ext cx="448056" cy="448056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12868" y="1234440"/>
            <a:ext cx="896112" cy="896112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6896" y="1458468"/>
            <a:ext cx="448056" cy="448056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6210148" y="1234440"/>
            <a:ext cx="896112" cy="896112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4176" y="1458468"/>
            <a:ext cx="448056" cy="448056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307428" y="1234440"/>
            <a:ext cx="896112" cy="896112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1456" y="1458468"/>
            <a:ext cx="448056" cy="448056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0080" y="26060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“Don’t be awed. Create awe.”</a:t>
            </a:r>
            <a:endParaRPr lang="en-US" sz="4400" dirty="0"/>
          </a:p>
        </p:txBody>
      </p:sp>
      <p:sp>
        <p:nvSpPr>
          <p:cNvPr id="11" name="Text 5"/>
          <p:cNvSpPr/>
          <p:nvPr/>
        </p:nvSpPr>
        <p:spPr>
          <a:xfrm>
            <a:off x="640080" y="3749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DCEC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Entrepreneurs are not born. They are ingrained, nurtured, and raised.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640080" y="434340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E0A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Entrepreneur Left Unsprouted.</a:t>
            </a:r>
            <a:endParaRPr lang="en-US" sz="2100" dirty="0"/>
          </a:p>
        </p:txBody>
      </p:sp>
      <p:sp>
        <p:nvSpPr>
          <p:cNvPr id="13" name="Text 7"/>
          <p:cNvSpPr/>
          <p:nvPr/>
        </p:nvSpPr>
        <p:spPr>
          <a:xfrm>
            <a:off x="640080" y="59436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BFE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training, materials, and partnership  ·  simplejoyfamily.com/institutional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982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EXISTS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749808"/>
            <a:ext cx="804672" cy="804672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950976"/>
            <a:ext cx="402336" cy="4023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64208" y="731520"/>
            <a:ext cx="990569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practice, when the adults keep changing</a:t>
            </a:r>
            <a:endParaRPr lang="en-US" sz="3500" dirty="0"/>
          </a:p>
        </p:txBody>
      </p:sp>
      <p:sp>
        <p:nvSpPr>
          <p:cNvPr id="6" name="Text 3"/>
          <p:cNvSpPr/>
          <p:nvPr/>
        </p:nvSpPr>
        <p:spPr>
          <a:xfrm>
            <a:off x="640080" y="1737360"/>
            <a:ext cx="1091153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who move from placement to placement often lose the one thing that builds a mind: a steady adult who keeps showing up and takes their thinking seriously. This practice is built to be that thread — reliable, repeatable, and able to travel with the child.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640080" y="2971800"/>
            <a:ext cx="5303520" cy="1572768"/>
          </a:xfrm>
          <a:prstGeom prst="roundRect">
            <a:avLst>
              <a:gd name="adj" fmla="val 6395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932688" y="3355848"/>
            <a:ext cx="868680" cy="86868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858" y="3573018"/>
            <a:ext cx="434340" cy="4343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965960" y="3227832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homes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1965960" y="374904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steady weekly session, run by any staff member.</a:t>
            </a:r>
            <a:endParaRPr lang="en-US" sz="1450" dirty="0"/>
          </a:p>
        </p:txBody>
      </p:sp>
      <p:sp>
        <p:nvSpPr>
          <p:cNvPr id="12" name="Shape 8"/>
          <p:cNvSpPr/>
          <p:nvPr/>
        </p:nvSpPr>
        <p:spPr>
          <a:xfrm>
            <a:off x="6172200" y="2971800"/>
            <a:ext cx="5303520" cy="1572768"/>
          </a:xfrm>
          <a:prstGeom prst="roundRect">
            <a:avLst>
              <a:gd name="adj" fmla="val 6395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6464808" y="3355848"/>
            <a:ext cx="868680" cy="86868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1978" y="3573018"/>
            <a:ext cx="434340" cy="43434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498080" y="3227832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Foster &amp; kinship agencies</a:t>
            </a:r>
            <a:endParaRPr lang="en-US" sz="1800" dirty="0"/>
          </a:p>
        </p:txBody>
      </p:sp>
      <p:sp>
        <p:nvSpPr>
          <p:cNvPr id="16" name="Text 11"/>
          <p:cNvSpPr/>
          <p:nvPr/>
        </p:nvSpPr>
        <p:spPr>
          <a:xfrm>
            <a:off x="7498080" y="374904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Carers become the one steady seat at the table.</a:t>
            </a:r>
            <a:endParaRPr lang="en-US" sz="1450" dirty="0"/>
          </a:p>
        </p:txBody>
      </p:sp>
      <p:sp>
        <p:nvSpPr>
          <p:cNvPr id="17" name="Shape 12"/>
          <p:cNvSpPr/>
          <p:nvPr/>
        </p:nvSpPr>
        <p:spPr>
          <a:xfrm>
            <a:off x="640080" y="4709160"/>
            <a:ext cx="5303520" cy="1572768"/>
          </a:xfrm>
          <a:prstGeom prst="roundRect">
            <a:avLst>
              <a:gd name="adj" fmla="val 6395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932688" y="5093208"/>
            <a:ext cx="868680" cy="86868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9858" y="5310378"/>
            <a:ext cx="434340" cy="43434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965960" y="4965192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Shelters &amp; transitional care</a:t>
            </a:r>
            <a:endParaRPr lang="en-US" sz="1800" dirty="0"/>
          </a:p>
        </p:txBody>
      </p:sp>
      <p:sp>
        <p:nvSpPr>
          <p:cNvPr id="21" name="Text 15"/>
          <p:cNvSpPr/>
          <p:nvPr/>
        </p:nvSpPr>
        <p:spPr>
          <a:xfrm>
            <a:off x="1965960" y="548640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Continuity even for a short stay.</a:t>
            </a:r>
            <a:endParaRPr lang="en-US" sz="1450" dirty="0"/>
          </a:p>
        </p:txBody>
      </p:sp>
      <p:sp>
        <p:nvSpPr>
          <p:cNvPr id="22" name="Shape 16"/>
          <p:cNvSpPr/>
          <p:nvPr/>
        </p:nvSpPr>
        <p:spPr>
          <a:xfrm>
            <a:off x="6172200" y="4709160"/>
            <a:ext cx="5303520" cy="1572768"/>
          </a:xfrm>
          <a:prstGeom prst="roundRect">
            <a:avLst>
              <a:gd name="adj" fmla="val 6395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17"/>
          <p:cNvSpPr/>
          <p:nvPr/>
        </p:nvSpPr>
        <p:spPr>
          <a:xfrm>
            <a:off x="6464808" y="5093208"/>
            <a:ext cx="868680" cy="86868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1978" y="5310378"/>
            <a:ext cx="434340" cy="43434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498080" y="4965192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Schools serving children in care</a:t>
            </a:r>
            <a:endParaRPr lang="en-US" sz="1800" dirty="0"/>
          </a:p>
        </p:txBody>
      </p:sp>
      <p:sp>
        <p:nvSpPr>
          <p:cNvPr id="26" name="Text 19"/>
          <p:cNvSpPr/>
          <p:nvPr/>
        </p:nvSpPr>
        <p:spPr>
          <a:xfrm>
            <a:off x="7498080" y="548640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practice that fits alongside the school day.</a:t>
            </a:r>
            <a:endParaRPr lang="en-US" sz="1450" dirty="0"/>
          </a:p>
        </p:txBody>
      </p:sp>
      <p:sp>
        <p:nvSpPr>
          <p:cNvPr id="27" name="Text 20"/>
          <p:cNvSpPr/>
          <p:nvPr/>
        </p:nvSpPr>
        <p:spPr>
          <a:xfrm>
            <a:off x="640080" y="647395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SimpleJoySaralAnand   Institutional Training</a:t>
            </a:r>
            <a:endParaRPr lang="en-US" sz="1000" dirty="0"/>
          </a:p>
        </p:txBody>
      </p:sp>
      <p:sp>
        <p:nvSpPr>
          <p:cNvPr id="28" name="Text 21"/>
          <p:cNvSpPr/>
          <p:nvPr/>
        </p:nvSpPr>
        <p:spPr>
          <a:xfrm>
            <a:off x="7711135" y="64739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Entrepreneur Left Unsprouted.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3A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713232"/>
            <a:ext cx="1051560" cy="105156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970" y="976122"/>
            <a:ext cx="525780" cy="5257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965960" y="8229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E0A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NOTE ON LANGUAGE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40080" y="1965960"/>
            <a:ext cx="11155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 do not call these children “at-risk.”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640080" y="3200400"/>
            <a:ext cx="108813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8000"/>
              </a:lnSpc>
              <a:buNone/>
            </a:pPr>
            <a:r>
              <a:rPr lang="en-US" sz="2300" dirty="0">
                <a:solidFill>
                  <a:srgbClr val="DCEC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forty years we have watched what that label does to the child who overhears it. Here, every child is an </a:t>
            </a:r>
            <a:r>
              <a:rPr lang="en-US" sz="2300" b="1" dirty="0">
                <a:solidFill>
                  <a:srgbClr val="E0A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entrepreneur-in-waiting</a:t>
            </a:r>
            <a:r>
              <a:rPr lang="en-US" sz="2300" dirty="0">
                <a:solidFill>
                  <a:srgbClr val="DCEC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a mind that notices, wonders, and builds, waiting only for one steady adult to ask the right question.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640080" y="5349240"/>
            <a:ext cx="10881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BFE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language you use is part of the intervention. Change it in your notes, your meetings, and your voice.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982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WHOLE PRACTICE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749808"/>
            <a:ext cx="804672" cy="804672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950976"/>
            <a:ext cx="402336" cy="4023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64208" y="731520"/>
            <a:ext cx="990569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words you will never outgrow</a:t>
            </a:r>
            <a:endParaRPr lang="en-US" sz="3500" dirty="0"/>
          </a:p>
        </p:txBody>
      </p:sp>
      <p:sp>
        <p:nvSpPr>
          <p:cNvPr id="6" name="Shape 3"/>
          <p:cNvSpPr/>
          <p:nvPr/>
        </p:nvSpPr>
        <p:spPr>
          <a:xfrm>
            <a:off x="640080" y="1920240"/>
            <a:ext cx="2697480" cy="2743200"/>
          </a:xfrm>
          <a:prstGeom prst="roundRect">
            <a:avLst>
              <a:gd name="adj" fmla="val 3729"/>
            </a:avLst>
          </a:prstGeom>
          <a:solidFill>
            <a:srgbClr val="0E3A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1330452" y="2286000"/>
            <a:ext cx="1325880" cy="132588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1922" y="2617470"/>
            <a:ext cx="662940" cy="6629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31520" y="3794760"/>
            <a:ext cx="2514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Breathe</a:t>
            </a:r>
            <a:endParaRPr lang="en-US" sz="2800" dirty="0"/>
          </a:p>
        </p:txBody>
      </p:sp>
      <p:sp>
        <p:nvSpPr>
          <p:cNvPr id="10" name="Shape 6"/>
          <p:cNvSpPr/>
          <p:nvPr/>
        </p:nvSpPr>
        <p:spPr>
          <a:xfrm>
            <a:off x="3438144" y="1920240"/>
            <a:ext cx="2697480" cy="2743200"/>
          </a:xfrm>
          <a:prstGeom prst="roundRect">
            <a:avLst>
              <a:gd name="adj" fmla="val 3729"/>
            </a:avLst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4128516" y="2286000"/>
            <a:ext cx="1325880" cy="132588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986" y="2617470"/>
            <a:ext cx="662940" cy="66294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529584" y="3794760"/>
            <a:ext cx="2514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Ask</a:t>
            </a:r>
            <a:endParaRPr lang="en-US" sz="2800" dirty="0"/>
          </a:p>
        </p:txBody>
      </p:sp>
      <p:sp>
        <p:nvSpPr>
          <p:cNvPr id="14" name="Shape 9"/>
          <p:cNvSpPr/>
          <p:nvPr/>
        </p:nvSpPr>
        <p:spPr>
          <a:xfrm>
            <a:off x="6236208" y="1920240"/>
            <a:ext cx="2697480" cy="2743200"/>
          </a:xfrm>
          <a:prstGeom prst="roundRect">
            <a:avLst>
              <a:gd name="adj" fmla="val 3729"/>
            </a:avLst>
          </a:prstGeom>
          <a:solidFill>
            <a:srgbClr val="0E3A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0"/>
          <p:cNvSpPr/>
          <p:nvPr/>
        </p:nvSpPr>
        <p:spPr>
          <a:xfrm>
            <a:off x="6926580" y="2286000"/>
            <a:ext cx="1325880" cy="132588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8050" y="2617470"/>
            <a:ext cx="662940" cy="66294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327648" y="3794760"/>
            <a:ext cx="2514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Write</a:t>
            </a:r>
            <a:endParaRPr lang="en-US" sz="2800" dirty="0"/>
          </a:p>
        </p:txBody>
      </p:sp>
      <p:sp>
        <p:nvSpPr>
          <p:cNvPr id="18" name="Shape 12"/>
          <p:cNvSpPr/>
          <p:nvPr/>
        </p:nvSpPr>
        <p:spPr>
          <a:xfrm>
            <a:off x="9034272" y="1920240"/>
            <a:ext cx="2697480" cy="2743200"/>
          </a:xfrm>
          <a:prstGeom prst="roundRect">
            <a:avLst>
              <a:gd name="adj" fmla="val 3729"/>
            </a:avLst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3"/>
          <p:cNvSpPr/>
          <p:nvPr/>
        </p:nvSpPr>
        <p:spPr>
          <a:xfrm>
            <a:off x="9724644" y="2286000"/>
            <a:ext cx="1325880" cy="132588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6114" y="2617470"/>
            <a:ext cx="662940" cy="66294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9125712" y="3794760"/>
            <a:ext cx="2514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“Tell me more.”</a:t>
            </a:r>
            <a:endParaRPr lang="en-US" sz="2200" dirty="0"/>
          </a:p>
        </p:txBody>
      </p:sp>
      <p:sp>
        <p:nvSpPr>
          <p:cNvPr id="22" name="Text 15"/>
          <p:cNvSpPr/>
          <p:nvPr/>
        </p:nvSpPr>
        <p:spPr>
          <a:xfrm>
            <a:off x="640080" y="50292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8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is the entire method. Everything in this deck is only a way of doing those four things, the same way, every week — until the child trusts that this time, and this adult, are steady.</a:t>
            </a:r>
            <a:endParaRPr lang="en-US" sz="1800" dirty="0"/>
          </a:p>
        </p:txBody>
      </p:sp>
      <p:sp>
        <p:nvSpPr>
          <p:cNvPr id="23" name="Text 16"/>
          <p:cNvSpPr/>
          <p:nvPr/>
        </p:nvSpPr>
        <p:spPr>
          <a:xfrm>
            <a:off x="640080" y="647395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SimpleJoySaralAnand   Institutional Training</a:t>
            </a:r>
            <a:endParaRPr lang="en-US" sz="1000" dirty="0"/>
          </a:p>
        </p:txBody>
      </p:sp>
      <p:sp>
        <p:nvSpPr>
          <p:cNvPr id="24" name="Text 17"/>
          <p:cNvSpPr/>
          <p:nvPr/>
        </p:nvSpPr>
        <p:spPr>
          <a:xfrm>
            <a:off x="7711135" y="64739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Entrepreneur Left Unsprouted.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982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ONE · EVERY SESSION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749808"/>
            <a:ext cx="804672" cy="804672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950976"/>
            <a:ext cx="402336" cy="4023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64208" y="731520"/>
            <a:ext cx="990569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90-second ritual: Box Breathing</a:t>
            </a:r>
            <a:endParaRPr lang="en-US" sz="3500" dirty="0"/>
          </a:p>
        </p:txBody>
      </p:sp>
      <p:sp>
        <p:nvSpPr>
          <p:cNvPr id="6" name="Text 3"/>
          <p:cNvSpPr/>
          <p:nvPr/>
        </p:nvSpPr>
        <p:spPr>
          <a:xfrm>
            <a:off x="640080" y="178308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9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 every session with three slow, square breaths, together. It tells the child this time is safe and different. Never skip it.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640080" y="2788920"/>
            <a:ext cx="603504" cy="603504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40080" y="2788920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16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716" dirty="0"/>
          </a:p>
        </p:txBody>
      </p:sp>
      <p:sp>
        <p:nvSpPr>
          <p:cNvPr id="9" name="Text 6"/>
          <p:cNvSpPr/>
          <p:nvPr/>
        </p:nvSpPr>
        <p:spPr>
          <a:xfrm>
            <a:off x="1463040" y="2788920"/>
            <a:ext cx="100584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Breathe in through the nose — count 4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640080" y="3538728"/>
            <a:ext cx="603504" cy="603504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40080" y="3538728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16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716" dirty="0"/>
          </a:p>
        </p:txBody>
      </p:sp>
      <p:sp>
        <p:nvSpPr>
          <p:cNvPr id="12" name="Text 9"/>
          <p:cNvSpPr/>
          <p:nvPr/>
        </p:nvSpPr>
        <p:spPr>
          <a:xfrm>
            <a:off x="1463040" y="3538728"/>
            <a:ext cx="100584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— count 4</a:t>
            </a:r>
            <a:endParaRPr lang="en-US" sz="1900" dirty="0"/>
          </a:p>
        </p:txBody>
      </p:sp>
      <p:sp>
        <p:nvSpPr>
          <p:cNvPr id="13" name="Shape 10"/>
          <p:cNvSpPr/>
          <p:nvPr/>
        </p:nvSpPr>
        <p:spPr>
          <a:xfrm>
            <a:off x="640080" y="4288536"/>
            <a:ext cx="603504" cy="603504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40080" y="4288536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16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716" dirty="0"/>
          </a:p>
        </p:txBody>
      </p:sp>
      <p:sp>
        <p:nvSpPr>
          <p:cNvPr id="15" name="Text 12"/>
          <p:cNvSpPr/>
          <p:nvPr/>
        </p:nvSpPr>
        <p:spPr>
          <a:xfrm>
            <a:off x="1463040" y="4288536"/>
            <a:ext cx="100584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Breathe out through the mouth — count 4</a:t>
            </a:r>
            <a:endParaRPr lang="en-US" sz="1900" dirty="0"/>
          </a:p>
        </p:txBody>
      </p:sp>
      <p:sp>
        <p:nvSpPr>
          <p:cNvPr id="16" name="Shape 13"/>
          <p:cNvSpPr/>
          <p:nvPr/>
        </p:nvSpPr>
        <p:spPr>
          <a:xfrm>
            <a:off x="640080" y="5038344"/>
            <a:ext cx="603504" cy="603504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40080" y="5038344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16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716" dirty="0"/>
          </a:p>
        </p:txBody>
      </p:sp>
      <p:sp>
        <p:nvSpPr>
          <p:cNvPr id="18" name="Text 15"/>
          <p:cNvSpPr/>
          <p:nvPr/>
        </p:nvSpPr>
        <p:spPr>
          <a:xfrm>
            <a:off x="1463040" y="5038344"/>
            <a:ext cx="100584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— count 4  ·  that is one cycle · do three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640080" y="5943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 out loud together the first weeks. When the child starts it unprompted, the ritual has taken root.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640080" y="647395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SimpleJoySaralAnand   Institutional Training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7711135" y="64739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Entrepreneur Left Unsprouted.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982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ENGINE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749808"/>
            <a:ext cx="804672" cy="804672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950976"/>
            <a:ext cx="402336" cy="4023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64208" y="731520"/>
            <a:ext cx="990569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Five Questions</a:t>
            </a:r>
            <a:endParaRPr lang="en-US" sz="3500" dirty="0"/>
          </a:p>
        </p:txBody>
      </p:sp>
      <p:sp>
        <p:nvSpPr>
          <p:cNvPr id="6" name="Text 3"/>
          <p:cNvSpPr/>
          <p:nvPr/>
        </p:nvSpPr>
        <p:spPr>
          <a:xfrm>
            <a:off x="640080" y="17830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ONE per session. Ask it, then write the answer exactly as the child says it — never tidy or improve it.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40080" y="2606040"/>
            <a:ext cx="457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E0A1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207008" y="2606040"/>
            <a:ext cx="7086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did you notice today that you had not noticed before?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640080" y="3291840"/>
            <a:ext cx="457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E0A1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1207008" y="3291840"/>
            <a:ext cx="7086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problem did you see today that nobody seemed to be solving?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640080" y="3977640"/>
            <a:ext cx="457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E0A1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1207008" y="3977640"/>
            <a:ext cx="7086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could change one thing about something you used today, what would it be?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640080" y="4663440"/>
            <a:ext cx="457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E0A1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1207008" y="4663440"/>
            <a:ext cx="7086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did you try this week that you had not tried before?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640080" y="5349240"/>
            <a:ext cx="457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E0A1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1207008" y="5349240"/>
            <a:ext cx="7086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one thing you want to build or make or offer that does not exist yet?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8092440" y="2606040"/>
            <a:ext cx="3520440" cy="3383280"/>
          </a:xfrm>
          <a:prstGeom prst="roundRect">
            <a:avLst>
              <a:gd name="adj" fmla="val 2973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8412480" y="2926080"/>
            <a:ext cx="731520" cy="73152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360" y="3108960"/>
            <a:ext cx="365760" cy="365760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9281160" y="2926080"/>
            <a:ext cx="2194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50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only three things you say back</a:t>
            </a:r>
            <a:endParaRPr lang="en-US" sz="1400" dirty="0"/>
          </a:p>
        </p:txBody>
      </p:sp>
      <p:sp>
        <p:nvSpPr>
          <p:cNvPr id="21" name="Text 17"/>
          <p:cNvSpPr/>
          <p:nvPr/>
        </p:nvSpPr>
        <p:spPr>
          <a:xfrm>
            <a:off x="8412480" y="3931920"/>
            <a:ext cx="30175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“That is interesting.”</a:t>
            </a:r>
            <a:endParaRPr lang="en-US" sz="16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“Tell me more.”</a:t>
            </a:r>
            <a:endParaRPr lang="en-US" sz="16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“What made you notice that?”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640080" y="647395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SimpleJoySaralAnand   Institutional Training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7711135" y="64739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Entrepreneur Left Unsprouted.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982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STAFF TIME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749808"/>
            <a:ext cx="804672" cy="804672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950976"/>
            <a:ext cx="402336" cy="4023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64208" y="731520"/>
            <a:ext cx="990569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45-minute session</a:t>
            </a:r>
            <a:endParaRPr lang="en-US" sz="3500" dirty="0"/>
          </a:p>
        </p:txBody>
      </p:sp>
      <p:sp>
        <p:nvSpPr>
          <p:cNvPr id="6" name="Shape 3"/>
          <p:cNvSpPr/>
          <p:nvPr/>
        </p:nvSpPr>
        <p:spPr>
          <a:xfrm>
            <a:off x="640080" y="1737360"/>
            <a:ext cx="10927080" cy="914400"/>
          </a:xfrm>
          <a:prstGeom prst="roundRect">
            <a:avLst>
              <a:gd name="adj" fmla="val 11000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868680" y="1975104"/>
            <a:ext cx="1143000" cy="457200"/>
          </a:xfrm>
          <a:prstGeom prst="roundRect">
            <a:avLst>
              <a:gd name="adj" fmla="val 50000"/>
            </a:avLst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68680" y="1975104"/>
            <a:ext cx="1143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A220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2240280" y="1792224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Settle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4754880" y="1792224"/>
            <a:ext cx="6583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Arrive together. Three cycles of Box Breathing.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640080" y="2724912"/>
            <a:ext cx="10927080" cy="914400"/>
          </a:xfrm>
          <a:prstGeom prst="roundRect">
            <a:avLst>
              <a:gd name="adj" fmla="val 11000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868680" y="2962656"/>
            <a:ext cx="1143000" cy="457200"/>
          </a:xfrm>
          <a:prstGeom prst="roundRect">
            <a:avLst>
              <a:gd name="adj" fmla="val 50000"/>
            </a:avLst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68680" y="2962656"/>
            <a:ext cx="1143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A220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min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2240280" y="2779776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Notice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4754880" y="2779776"/>
            <a:ext cx="6583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one of the five questions. Write the answer word for word.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640080" y="3712464"/>
            <a:ext cx="10927080" cy="914400"/>
          </a:xfrm>
          <a:prstGeom prst="roundRect">
            <a:avLst>
              <a:gd name="adj" fmla="val 11000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868680" y="3950208"/>
            <a:ext cx="1143000" cy="457200"/>
          </a:xfrm>
          <a:prstGeom prst="roundRect">
            <a:avLst>
              <a:gd name="adj" fmla="val 50000"/>
            </a:avLst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68680" y="3950208"/>
            <a:ext cx="1143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A220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min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2240280" y="3767328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 deeper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4754880" y="3767328"/>
            <a:ext cx="6583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“Tell me more.” Explore one small idea the child raised.</a:t>
            </a:r>
            <a:endParaRPr lang="en-US" sz="1550" dirty="0"/>
          </a:p>
        </p:txBody>
      </p:sp>
      <p:sp>
        <p:nvSpPr>
          <p:cNvPr id="21" name="Shape 18"/>
          <p:cNvSpPr/>
          <p:nvPr/>
        </p:nvSpPr>
        <p:spPr>
          <a:xfrm>
            <a:off x="640080" y="4700016"/>
            <a:ext cx="10927080" cy="914400"/>
          </a:xfrm>
          <a:prstGeom prst="roundRect">
            <a:avLst>
              <a:gd name="adj" fmla="val 11000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868680" y="4937760"/>
            <a:ext cx="1143000" cy="457200"/>
          </a:xfrm>
          <a:prstGeom prst="roundRect">
            <a:avLst>
              <a:gd name="adj" fmla="val 50000"/>
            </a:avLst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868680" y="4937760"/>
            <a:ext cx="1143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A220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min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2240280" y="475488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try</a:t>
            </a:r>
            <a:endParaRPr lang="en-US" sz="1900" dirty="0"/>
          </a:p>
        </p:txBody>
      </p:sp>
      <p:sp>
        <p:nvSpPr>
          <p:cNvPr id="25" name="Text 22"/>
          <p:cNvSpPr/>
          <p:nvPr/>
        </p:nvSpPr>
        <p:spPr>
          <a:xfrm>
            <a:off x="4754880" y="4754880"/>
            <a:ext cx="6583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one small thing the child will attempt before next time.</a:t>
            </a:r>
            <a:endParaRPr lang="en-US" sz="1550" dirty="0"/>
          </a:p>
        </p:txBody>
      </p:sp>
      <p:sp>
        <p:nvSpPr>
          <p:cNvPr id="26" name="Shape 23"/>
          <p:cNvSpPr/>
          <p:nvPr/>
        </p:nvSpPr>
        <p:spPr>
          <a:xfrm>
            <a:off x="640080" y="5687568"/>
            <a:ext cx="10927080" cy="914400"/>
          </a:xfrm>
          <a:prstGeom prst="roundRect">
            <a:avLst>
              <a:gd name="adj" fmla="val 11000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4"/>
          <p:cNvSpPr/>
          <p:nvPr/>
        </p:nvSpPr>
        <p:spPr>
          <a:xfrm>
            <a:off x="868680" y="5925312"/>
            <a:ext cx="1143000" cy="457200"/>
          </a:xfrm>
          <a:prstGeom prst="roundRect">
            <a:avLst>
              <a:gd name="adj" fmla="val 50000"/>
            </a:avLst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868680" y="5925312"/>
            <a:ext cx="1143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A220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2240280" y="5742432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Close</a:t>
            </a:r>
            <a:endParaRPr lang="en-US" sz="1900" dirty="0"/>
          </a:p>
        </p:txBody>
      </p:sp>
      <p:sp>
        <p:nvSpPr>
          <p:cNvPr id="30" name="Text 27"/>
          <p:cNvSpPr/>
          <p:nvPr/>
        </p:nvSpPr>
        <p:spPr>
          <a:xfrm>
            <a:off x="4754880" y="5742432"/>
            <a:ext cx="6583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it back. The Idea Notebook stays with the child.</a:t>
            </a:r>
            <a:endParaRPr lang="en-US" sz="1550" dirty="0"/>
          </a:p>
        </p:txBody>
      </p:sp>
      <p:sp>
        <p:nvSpPr>
          <p:cNvPr id="31" name="Text 28"/>
          <p:cNvSpPr/>
          <p:nvPr/>
        </p:nvSpPr>
        <p:spPr>
          <a:xfrm>
            <a:off x="640080" y="647395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SimpleJoySaralAnand   Institutional Training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7711135" y="64739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Entrepreneur Left Unsprouted.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982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CONTINUITY WHEN EVERYTHING CHANGES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749808"/>
            <a:ext cx="804672" cy="804672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950976"/>
            <a:ext cx="402336" cy="4023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64208" y="731520"/>
            <a:ext cx="990569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Placement Continuity Protocol</a:t>
            </a:r>
            <a:endParaRPr lang="en-US" sz="3500" dirty="0"/>
          </a:p>
        </p:txBody>
      </p:sp>
      <p:sp>
        <p:nvSpPr>
          <p:cNvPr id="6" name="Text 3"/>
          <p:cNvSpPr/>
          <p:nvPr/>
        </p:nvSpPr>
        <p:spPr>
          <a:xfrm>
            <a:off x="640080" y="1783080"/>
            <a:ext cx="10972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single most important rule for children who move: the practice must not restart from zero each time they do.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640080" y="2514600"/>
            <a:ext cx="5303520" cy="1737360"/>
          </a:xfrm>
          <a:prstGeom prst="roundRect">
            <a:avLst>
              <a:gd name="adj" fmla="val 5789"/>
            </a:avLst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932688" y="2862072"/>
            <a:ext cx="868680" cy="86868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858" y="3079242"/>
            <a:ext cx="434340" cy="4343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965960" y="2770632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notebook belongs to the child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1965960" y="3447288"/>
            <a:ext cx="3886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CEC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to the home, the agency, or the staff member.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172200" y="2514600"/>
            <a:ext cx="5303520" cy="1737360"/>
          </a:xfrm>
          <a:prstGeom prst="roundRect">
            <a:avLst>
              <a:gd name="adj" fmla="val 5789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6464808" y="2862072"/>
            <a:ext cx="868680" cy="86868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1978" y="3079242"/>
            <a:ext cx="434340" cy="43434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498080" y="2770632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travels with the child</a:t>
            </a:r>
            <a:endParaRPr lang="en-US" sz="1750" dirty="0"/>
          </a:p>
        </p:txBody>
      </p:sp>
      <p:sp>
        <p:nvSpPr>
          <p:cNvPr id="16" name="Text 11"/>
          <p:cNvSpPr/>
          <p:nvPr/>
        </p:nvSpPr>
        <p:spPr>
          <a:xfrm>
            <a:off x="7498080" y="3447288"/>
            <a:ext cx="3886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every new placement, in their own hands.</a:t>
            </a:r>
            <a:endParaRPr lang="en-US" sz="1400" dirty="0"/>
          </a:p>
        </p:txBody>
      </p:sp>
      <p:sp>
        <p:nvSpPr>
          <p:cNvPr id="17" name="Shape 12"/>
          <p:cNvSpPr/>
          <p:nvPr/>
        </p:nvSpPr>
        <p:spPr>
          <a:xfrm>
            <a:off x="640080" y="4389120"/>
            <a:ext cx="5303520" cy="1737360"/>
          </a:xfrm>
          <a:prstGeom prst="roundRect">
            <a:avLst>
              <a:gd name="adj" fmla="val 5789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932688" y="4736592"/>
            <a:ext cx="868680" cy="86868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58" y="4953762"/>
            <a:ext cx="434340" cy="43434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965960" y="4645152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next adult continues</a:t>
            </a:r>
            <a:endParaRPr lang="en-US" sz="1750" dirty="0"/>
          </a:p>
        </p:txBody>
      </p:sp>
      <p:sp>
        <p:nvSpPr>
          <p:cNvPr id="21" name="Text 15"/>
          <p:cNvSpPr/>
          <p:nvPr/>
        </p:nvSpPr>
        <p:spPr>
          <a:xfrm>
            <a:off x="1965960" y="5321808"/>
            <a:ext cx="3886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Reads the last page aloud and asks the next question. No fresh start.</a:t>
            </a:r>
            <a:endParaRPr lang="en-US" sz="1400" dirty="0"/>
          </a:p>
        </p:txBody>
      </p:sp>
      <p:sp>
        <p:nvSpPr>
          <p:cNvPr id="22" name="Shape 16"/>
          <p:cNvSpPr/>
          <p:nvPr/>
        </p:nvSpPr>
        <p:spPr>
          <a:xfrm>
            <a:off x="6172200" y="4389120"/>
            <a:ext cx="5303520" cy="1737360"/>
          </a:xfrm>
          <a:prstGeom prst="roundRect">
            <a:avLst>
              <a:gd name="adj" fmla="val 5789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17"/>
          <p:cNvSpPr/>
          <p:nvPr/>
        </p:nvSpPr>
        <p:spPr>
          <a:xfrm>
            <a:off x="6464808" y="4736592"/>
            <a:ext cx="868680" cy="86868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1978" y="4953762"/>
            <a:ext cx="434340" cy="43434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498080" y="4645152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Hand forward the practice</a:t>
            </a:r>
            <a:endParaRPr lang="en-US" sz="1750" dirty="0"/>
          </a:p>
        </p:txBody>
      </p:sp>
      <p:sp>
        <p:nvSpPr>
          <p:cNvPr id="26" name="Text 19"/>
          <p:cNvSpPr/>
          <p:nvPr/>
        </p:nvSpPr>
        <p:spPr>
          <a:xfrm>
            <a:off x="7498080" y="5321808"/>
            <a:ext cx="3886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just the file. Continuity of one steady ritual, even when the adults change.</a:t>
            </a:r>
            <a:endParaRPr lang="en-US" sz="1400" dirty="0"/>
          </a:p>
        </p:txBody>
      </p:sp>
      <p:sp>
        <p:nvSpPr>
          <p:cNvPr id="27" name="Text 20"/>
          <p:cNvSpPr/>
          <p:nvPr/>
        </p:nvSpPr>
        <p:spPr>
          <a:xfrm>
            <a:off x="640080" y="647395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SimpleJoySaralAnand   Institutional Training</a:t>
            </a:r>
            <a:endParaRPr lang="en-US" sz="1000" dirty="0"/>
          </a:p>
        </p:txBody>
      </p:sp>
      <p:sp>
        <p:nvSpPr>
          <p:cNvPr id="28" name="Text 21"/>
          <p:cNvSpPr/>
          <p:nvPr/>
        </p:nvSpPr>
        <p:spPr>
          <a:xfrm>
            <a:off x="7711135" y="64739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Entrepreneur Left Unsprouted.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982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IT RIGHT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749808"/>
            <a:ext cx="804672" cy="804672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950976"/>
            <a:ext cx="402336" cy="4023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64208" y="731520"/>
            <a:ext cx="990569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 this · never that</a:t>
            </a:r>
            <a:endParaRPr lang="en-US" sz="3500" dirty="0"/>
          </a:p>
        </p:txBody>
      </p:sp>
      <p:sp>
        <p:nvSpPr>
          <p:cNvPr id="6" name="Shape 3"/>
          <p:cNvSpPr/>
          <p:nvPr/>
        </p:nvSpPr>
        <p:spPr>
          <a:xfrm>
            <a:off x="640080" y="1737360"/>
            <a:ext cx="5303520" cy="4343400"/>
          </a:xfrm>
          <a:prstGeom prst="roundRect">
            <a:avLst>
              <a:gd name="adj" fmla="val 2316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960120" y="2011680"/>
            <a:ext cx="658368" cy="658368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712" y="2176272"/>
            <a:ext cx="329184" cy="32918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783080" y="201168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1450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1005840" y="2880360"/>
            <a:ext cx="470916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with breathing, every time</a:t>
            </a:r>
            <a:endParaRPr lang="en-US" sz="15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one question and wait — silence is fine</a:t>
            </a:r>
            <a:endParaRPr lang="en-US" sz="15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the answer word for word</a:t>
            </a:r>
            <a:endParaRPr lang="en-US" sz="15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“tell me more” and mean it</a:t>
            </a:r>
            <a:endParaRPr lang="en-US" sz="15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the same time and place</a:t>
            </a:r>
            <a:endParaRPr lang="en-US" sz="15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 the notebook belong to the child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6172200" y="1737360"/>
            <a:ext cx="5303520" cy="4343400"/>
          </a:xfrm>
          <a:prstGeom prst="roundRect">
            <a:avLst>
              <a:gd name="adj" fmla="val 2316"/>
            </a:avLst>
          </a:prstGeom>
          <a:solidFill>
            <a:srgbClr val="F3E7E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6492240" y="2011680"/>
            <a:ext cx="658368" cy="658368"/>
          </a:xfrm>
          <a:prstGeom prst="ellipse">
            <a:avLst/>
          </a:prstGeom>
          <a:solidFill>
            <a:srgbClr val="A5432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6832" y="2176272"/>
            <a:ext cx="329184" cy="32918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315200" y="201168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A543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6537960" y="2880360"/>
            <a:ext cx="470916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Grade, score, or correct an answer</a:t>
            </a:r>
            <a:endParaRPr lang="en-US" sz="15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Offer a “better” idea than the child’s</a:t>
            </a:r>
            <a:endParaRPr lang="en-US" sz="15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Rush or skip the breathing</a:t>
            </a:r>
            <a:endParaRPr lang="en-US" sz="15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 it as therapy or assessment</a:t>
            </a:r>
            <a:endParaRPr lang="en-US" sz="15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the child “at-risk”</a:t>
            </a:r>
            <a:endParaRPr lang="en-US" sz="15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a new notebook when one exists</a:t>
            </a:r>
            <a:endParaRPr lang="en-US" sz="1550" dirty="0"/>
          </a:p>
        </p:txBody>
      </p:sp>
      <p:sp>
        <p:nvSpPr>
          <p:cNvPr id="16" name="Text 11"/>
          <p:cNvSpPr/>
          <p:nvPr/>
        </p:nvSpPr>
        <p:spPr>
          <a:xfrm>
            <a:off x="640080" y="647395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SimpleJoySaralAnand   Institutional Training</a:t>
            </a:r>
            <a:endParaRPr lang="en-US" sz="1000" dirty="0"/>
          </a:p>
        </p:txBody>
      </p:sp>
      <p:sp>
        <p:nvSpPr>
          <p:cNvPr id="17" name="Text 12"/>
          <p:cNvSpPr/>
          <p:nvPr/>
        </p:nvSpPr>
        <p:spPr>
          <a:xfrm>
            <a:off x="7711135" y="64739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Entrepreneur Left Unsprouted.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1606</Words>
  <Application>Microsoft Office PowerPoint</Application>
  <PresentationFormat>Widescreen</PresentationFormat>
  <Paragraphs>189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Vishnu Shanker</cp:lastModifiedBy>
  <cp:revision>1</cp:revision>
  <dcterms:created xsi:type="dcterms:W3CDTF">2026-07-26T20:48:18Z</dcterms:created>
  <dcterms:modified xsi:type="dcterms:W3CDTF">2026-07-29T00:38:10Z</dcterms:modified>
</cp:coreProperties>
</file>